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6" r:id="rId3"/>
    <p:sldMasterId id="2147483697" r:id="rId4"/>
    <p:sldMasterId id="2147483698" r:id="rId5"/>
    <p:sldMasterId id="214748369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29" Type="http://schemas.openxmlformats.org/officeDocument/2006/relationships/font" Target="fonts/Roboto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4.xml"/><Relationship Id="rId33" Type="http://schemas.openxmlformats.org/officeDocument/2006/relationships/font" Target="fonts/OpenSans-regular.fntdata"/><Relationship Id="rId10" Type="http://schemas.openxmlformats.org/officeDocument/2006/relationships/slide" Target="slides/slide3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6.xml"/><Relationship Id="rId35" Type="http://schemas.openxmlformats.org/officeDocument/2006/relationships/font" Target="fonts/OpenSans-italic.fntdata"/><Relationship Id="rId12" Type="http://schemas.openxmlformats.org/officeDocument/2006/relationships/slide" Target="slides/slide5.xml"/><Relationship Id="rId34" Type="http://schemas.openxmlformats.org/officeDocument/2006/relationships/font" Target="fonts/OpenSans-bold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16d7d9d49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16d7d9d49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67fbd2bf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67fbd2bf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67fbd2bfd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67fbd2bf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67fbd2bf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67fbd2bf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67fbd2bfd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67fbd2bfd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67fbd2bf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67fbd2bf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5a3800b8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5a3800b8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6eaf356e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6eaf356e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Clone or download the entire repository to get all the sample apps.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5a3800b80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5a3800b80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805066844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80506684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8050668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8050668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80506684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180506684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68172b0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68172b0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80512bf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80512bf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623af889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623af889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16e4ee69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16e4ee69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5a3800b8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5a3800b8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16e4ee69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16e4ee69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6eaf356e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6eaf356e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News, updates, developer stories, and articles on how to make your app more successful.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16e4ee69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16e4ee69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5" Type="http://schemas.openxmlformats.org/officeDocument/2006/relationships/hyperlink" Target="http://creativecommons.org/licenses/by-nc/4.0/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jpg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hyperlink" Target="http://creativecommons.org/licenses/by-nc/4.0/" TargetMode="Externa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4CAF5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58" name="Google Shape;5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59" name="Google Shape;5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2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2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12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12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2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" name="Google Shape;66;p12"/>
          <p:cNvSpPr txBox="1"/>
          <p:nvPr/>
        </p:nvSpPr>
        <p:spPr>
          <a:xfrm>
            <a:off x="2197625" y="4761375"/>
            <a:ext cx="22872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12"/>
          <p:cNvSpPr txBox="1"/>
          <p:nvPr/>
        </p:nvSpPr>
        <p:spPr>
          <a:xfrm>
            <a:off x="58471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Creative Commons Attribution 4.0 International License.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p12"/>
          <p:cNvSpPr txBox="1"/>
          <p:nvPr/>
        </p:nvSpPr>
        <p:spPr>
          <a:xfrm>
            <a:off x="4484975" y="4685175"/>
            <a:ext cx="1362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to help</a:t>
            </a:r>
            <a:b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you learn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9" name="Google Shape;6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4CAF50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1" name="Google Shape;81;p15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2" name="Google Shape;82;p1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4CAF5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" name="Google Shape;93;p18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7" name="Google Shape;107;p2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4CAF5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1" name="Google Shape;111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2" name="Google Shape;112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16" name="Google Shape;116;p2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2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22" name="Google Shape;12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5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5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6" name="Google Shape;126;p25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7" name="Google Shape;127;p25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descr="footer.png" id="128" name="Google Shape;12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 txBox="1"/>
          <p:nvPr>
            <p:ph idx="4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5"/>
          <p:cNvSpPr txBox="1"/>
          <p:nvPr/>
        </p:nvSpPr>
        <p:spPr>
          <a:xfrm>
            <a:off x="23816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4CAF50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5" name="Google Shape;145;p28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6" name="Google Shape;146;p2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4CAF5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2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" name="Google Shape;153;p30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54" name="Google Shape;154;p3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7" name="Google Shape;157;p31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8" name="Google Shape;158;p3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31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32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8" name="Google Shape;168;p3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1" name="Google Shape;171;p3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5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5" name="Google Shape;175;p3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6" name="Google Shape;176;p3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" name="Google Shape;177;p3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6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80" name="Google Shape;180;p3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3" name="Google Shape;183;p3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" name="Google Shape;184;p3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86" name="Google Shape;186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187" name="Google Shape;187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8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3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38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38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2" name="Google Shape;192;p38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3" name="Google Shape;193;p38"/>
          <p:cNvSpPr txBox="1"/>
          <p:nvPr>
            <p:ph idx="3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38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95" name="Google Shape;19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8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38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Create your first Android app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4CAF50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1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2" name="Google Shape;212;p41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3" name="Google Shape;213;p4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4CAF50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2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6" name="Google Shape;216;p4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FFFF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3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4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0" name="Google Shape;220;p43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21" name="Google Shape;221;p4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4" name="Google Shape;224;p44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5" name="Google Shape;225;p4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4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4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4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4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" name="Google Shape;234;p4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5" name="Google Shape;235;p4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8" name="Google Shape;238;p4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8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2" name="Google Shape;242;p4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4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4" name="Google Shape;244;p4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9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247" name="Google Shape;247;p4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0" name="Google Shape;250;p5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" name="Google Shape;251;p5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253" name="Google Shape;253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254" name="Google Shape;25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51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5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51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51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9" name="Google Shape;259;p51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0" name="Google Shape;260;p51"/>
          <p:cNvSpPr txBox="1"/>
          <p:nvPr>
            <p:ph idx="3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51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262" name="Google Shape;26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1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51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Introduction to Android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15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5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image" Target="../media/image7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6" Type="http://schemas.openxmlformats.org/officeDocument/2006/relationships/theme" Target="../theme/theme5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 txBox="1"/>
          <p:nvPr/>
        </p:nvSpPr>
        <p:spPr>
          <a:xfrm>
            <a:off x="2214625" y="4761375"/>
            <a:ext cx="22704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58471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4484975" y="4685175"/>
            <a:ext cx="1362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to help</a:t>
            </a:r>
            <a:b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you learn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73" name="Google Shape;73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 txBox="1"/>
          <p:nvPr/>
        </p:nvSpPr>
        <p:spPr>
          <a:xfrm>
            <a:off x="22292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134" name="Google Shape;134;p2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7" name="Google Shape;137;p2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7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7"/>
          <p:cNvSpPr txBox="1"/>
          <p:nvPr/>
        </p:nvSpPr>
        <p:spPr>
          <a:xfrm>
            <a:off x="2381682" y="4761375"/>
            <a:ext cx="2132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7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7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to help you learn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201" name="Google Shape;201;p4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4" name="Google Shape;204;p4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40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40"/>
          <p:cNvSpPr txBox="1"/>
          <p:nvPr/>
        </p:nvSpPr>
        <p:spPr>
          <a:xfrm>
            <a:off x="2180625" y="4761375"/>
            <a:ext cx="2333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40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40"/>
          <p:cNvSpPr txBox="1"/>
          <p:nvPr/>
        </p:nvSpPr>
        <p:spPr>
          <a:xfrm>
            <a:off x="4356150" y="4663950"/>
            <a:ext cx="1351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to help you learn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hyperlink" Target="https://codelabs.developers.google.com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hyperlink" Target="https://www.udacity.com/courses/android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hyperlink" Target="https://www.udacity.com/courses/android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evelopers.google.com/android/for-all/vocab-words/" TargetMode="External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hyperlink" Target="https://developers.google.com/training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hyperlink" Target="https://github.com/google-developer-training/android-fundamental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hyperlink" Target="http://developers.google.com/training" TargetMode="External"/><Relationship Id="rId10" Type="http://schemas.openxmlformats.org/officeDocument/2006/relationships/hyperlink" Target="http://developers.google.com/android/for-all/vocab-words" TargetMode="External"/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eveloper.android.com/index.html" TargetMode="External"/><Relationship Id="rId4" Type="http://schemas.openxmlformats.org/officeDocument/2006/relationships/hyperlink" Target="https://developer.android.com/studio/index.html" TargetMode="External"/><Relationship Id="rId9" Type="http://schemas.openxmlformats.org/officeDocument/2006/relationships/hyperlink" Target="http://stackoverflow.com/" TargetMode="External"/><Relationship Id="rId5" Type="http://schemas.openxmlformats.org/officeDocument/2006/relationships/hyperlink" Target="http://developer.android.com/tools/help/image-asset-studio.html" TargetMode="External"/><Relationship Id="rId6" Type="http://schemas.openxmlformats.org/officeDocument/2006/relationships/hyperlink" Target="http://officialandroid.blogspot.com/" TargetMode="External"/><Relationship Id="rId7" Type="http://schemas.openxmlformats.org/officeDocument/2006/relationships/hyperlink" Target="http://android-developers.blogspot.com" TargetMode="External"/><Relationship Id="rId8" Type="http://schemas.openxmlformats.org/officeDocument/2006/relationships/hyperlink" Target="http://codelabs.developers.google.com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github.com/google-developer-training" TargetMode="External"/><Relationship Id="rId4" Type="http://schemas.openxmlformats.org/officeDocument/2006/relationships/hyperlink" Target="http://developer.android.com/samples/index.html" TargetMode="External"/><Relationship Id="rId5" Type="http://schemas.openxmlformats.org/officeDocument/2006/relationships/hyperlink" Target="https://www.youtube.com/user/androiddevelopers" TargetMode="External"/><Relationship Id="rId6" Type="http://schemas.openxmlformats.org/officeDocument/2006/relationships/hyperlink" Target="http://www.udacity.com/courses/android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oogle-developer-training.github.io/android-developer-fundamentals-course-concepts-v2/unit-1-get-started/lesson-1-build-your-first-app/1-4-c-resources_to_help_you_learn/1-4-c-resources_to_help_you_learn.html" TargetMode="External"/><Relationship Id="rId4" Type="http://schemas.openxmlformats.org/officeDocument/2006/relationships/hyperlink" Target="https://codelabs.developers.google.com/codelabs/android-training-available-resourc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eveloper.android.com/index.html" TargetMode="External"/><Relationship Id="rId4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Relationship Id="rId4" Type="http://schemas.openxmlformats.org/officeDocument/2006/relationships/hyperlink" Target="http://stackoverflow.com/questions/tagged/android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blog.google/products/android/" TargetMode="External"/><Relationship Id="rId4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hyperlink" Target="http://android-developers.blogspot.com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youtube.com/user/androiddevelopers/playlists" TargetMode="Externa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53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3" name="Google Shape;273;p53"/>
          <p:cNvSpPr txBox="1"/>
          <p:nvPr>
            <p:ph type="title"/>
          </p:nvPr>
        </p:nvSpPr>
        <p:spPr>
          <a:xfrm>
            <a:off x="195700" y="1348649"/>
            <a:ext cx="4045200" cy="176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Build your first app</a:t>
            </a:r>
            <a:endParaRPr/>
          </a:p>
        </p:txBody>
      </p:sp>
      <p:sp>
        <p:nvSpPr>
          <p:cNvPr id="274" name="Google Shape;274;p53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" name="Google Shape;275;p53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Developer Fundamentals V2</a:t>
            </a:r>
            <a:endParaRPr/>
          </a:p>
        </p:txBody>
      </p:sp>
      <p:sp>
        <p:nvSpPr>
          <p:cNvPr id="276" name="Google Shape;276;p53"/>
          <p:cNvSpPr txBox="1"/>
          <p:nvPr/>
        </p:nvSpPr>
        <p:spPr>
          <a:xfrm>
            <a:off x="265500" y="3497911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Lesson 1</a:t>
            </a:r>
            <a:endParaRPr sz="21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IO Codelabs</a:t>
            </a:r>
            <a:endParaRPr/>
          </a:p>
        </p:txBody>
      </p:sp>
      <p:sp>
        <p:nvSpPr>
          <p:cNvPr id="360" name="Google Shape;360;p6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1" name="Google Shape;36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8000" y="1322450"/>
            <a:ext cx="4200825" cy="3151776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2" name="Google Shape;362;p62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4"/>
              </a:rPr>
              <a:t>codelabs.developers.google.com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3" name="Google Shape;363;p62"/>
          <p:cNvSpPr txBox="1"/>
          <p:nvPr/>
        </p:nvSpPr>
        <p:spPr>
          <a:xfrm>
            <a:off x="203925" y="1669175"/>
            <a:ext cx="4053900" cy="1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Short tutorials 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about specific topics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Udacity courses</a:t>
            </a:r>
            <a:endParaRPr/>
          </a:p>
        </p:txBody>
      </p:sp>
      <p:sp>
        <p:nvSpPr>
          <p:cNvPr id="369" name="Google Shape;369;p63"/>
          <p:cNvSpPr txBox="1"/>
          <p:nvPr>
            <p:ph idx="1" type="body"/>
          </p:nvPr>
        </p:nvSpPr>
        <p:spPr>
          <a:xfrm>
            <a:off x="311700" y="1559250"/>
            <a:ext cx="8520600" cy="28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Interactive video-based tutorials</a:t>
            </a:r>
            <a:endParaRPr/>
          </a:p>
          <a:p>
            <a:pPr indent="-381000" lvl="0" marL="457200" rtl="0" algn="l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Android courses are built by Google</a:t>
            </a:r>
            <a:endParaRPr/>
          </a:p>
          <a:p>
            <a:pPr indent="-381000" lvl="0" marL="457200" rtl="0" algn="l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Individual courses are free!</a:t>
            </a:r>
            <a:endParaRPr/>
          </a:p>
          <a:p>
            <a:pPr indent="-381000" lvl="0" marL="457200" rtl="0" algn="l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Pay for a Nanodegree</a:t>
            </a:r>
            <a:endParaRPr/>
          </a:p>
          <a:p>
            <a:pPr indent="-355600" lvl="1" marL="914400" rtl="0" algn="l">
              <a:spcBef>
                <a:spcPts val="40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build a portfolio of apps</a:t>
            </a:r>
            <a:endParaRPr/>
          </a:p>
          <a:p>
            <a:pPr indent="-355600" lvl="1" marL="914400" rtl="0" algn="l">
              <a:spcBef>
                <a:spcPts val="40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get a certificate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6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1" name="Google Shape;37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5824" y="3486749"/>
            <a:ext cx="4625325" cy="1080700"/>
          </a:xfrm>
          <a:prstGeom prst="rect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72" name="Google Shape;372;p63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www.udacity.com/courses/android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Udacity Android Course Topics</a:t>
            </a:r>
            <a:endParaRPr/>
          </a:p>
        </p:txBody>
      </p:sp>
      <p:sp>
        <p:nvSpPr>
          <p:cNvPr id="378" name="Google Shape;378;p64"/>
          <p:cNvSpPr txBox="1"/>
          <p:nvPr>
            <p:ph idx="1" type="body"/>
          </p:nvPr>
        </p:nvSpPr>
        <p:spPr>
          <a:xfrm>
            <a:off x="311700" y="1685875"/>
            <a:ext cx="4168200" cy="15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Android for Beginners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Developing Android Apps for programmers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6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0" name="Google Shape;38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467350"/>
            <a:ext cx="4949575" cy="1030900"/>
          </a:xfrm>
          <a:prstGeom prst="rect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81" name="Google Shape;381;p64"/>
          <p:cNvSpPr txBox="1"/>
          <p:nvPr/>
        </p:nvSpPr>
        <p:spPr>
          <a:xfrm>
            <a:off x="5774200" y="1660950"/>
            <a:ext cx="3090300" cy="17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Advanced topics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Performance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Material Design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64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www.udacity.com/courses/android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Android Vocabulary tool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6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65"/>
          <p:cNvSpPr txBox="1"/>
          <p:nvPr>
            <p:ph idx="1" type="body"/>
          </p:nvPr>
        </p:nvSpPr>
        <p:spPr>
          <a:xfrm>
            <a:off x="122725" y="1113625"/>
            <a:ext cx="859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developers.google.com/android/for-all/vocab-words</a:t>
            </a:r>
            <a:endParaRPr/>
          </a:p>
        </p:txBody>
      </p:sp>
      <p:pic>
        <p:nvPicPr>
          <p:cNvPr id="390" name="Google Shape;390;p65"/>
          <p:cNvPicPr preferRelativeResize="0"/>
          <p:nvPr/>
        </p:nvPicPr>
        <p:blipFill rotWithShape="1">
          <a:blip r:embed="rId4">
            <a:alphaModFix/>
          </a:blip>
          <a:srcRect b="18270" l="8197" r="9579" t="22120"/>
          <a:stretch/>
        </p:blipFill>
        <p:spPr>
          <a:xfrm>
            <a:off x="277350" y="1828100"/>
            <a:ext cx="5106273" cy="273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Developer Training website</a:t>
            </a:r>
            <a:endParaRPr/>
          </a:p>
        </p:txBody>
      </p:sp>
      <p:sp>
        <p:nvSpPr>
          <p:cNvPr id="396" name="Google Shape;396;p66"/>
          <p:cNvSpPr txBox="1"/>
          <p:nvPr>
            <p:ph idx="1" type="body"/>
          </p:nvPr>
        </p:nvSpPr>
        <p:spPr>
          <a:xfrm>
            <a:off x="311700" y="1559250"/>
            <a:ext cx="3348000" cy="28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Course info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Programs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Certification details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Authorized Training Partners</a:t>
            </a:r>
            <a:endParaRPr/>
          </a:p>
        </p:txBody>
      </p:sp>
      <p:sp>
        <p:nvSpPr>
          <p:cNvPr id="397" name="Google Shape;397;p6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8" name="Google Shape;398;p66"/>
          <p:cNvPicPr preferRelativeResize="0"/>
          <p:nvPr/>
        </p:nvPicPr>
        <p:blipFill rotWithShape="1">
          <a:blip r:embed="rId3">
            <a:alphaModFix/>
          </a:blip>
          <a:srcRect b="28499" l="0" r="0" t="0"/>
          <a:stretch/>
        </p:blipFill>
        <p:spPr>
          <a:xfrm>
            <a:off x="3876875" y="2117075"/>
            <a:ext cx="5144276" cy="2507951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9" name="Google Shape;399;p66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developers.google.com/training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Source code for exercises on github</a:t>
            </a:r>
            <a:endParaRPr/>
          </a:p>
        </p:txBody>
      </p:sp>
      <p:sp>
        <p:nvSpPr>
          <p:cNvPr id="405" name="Google Shape;405;p6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6" name="Google Shape;406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044" y="1940925"/>
            <a:ext cx="3639256" cy="2575275"/>
          </a:xfrm>
          <a:prstGeom prst="rect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07" name="Google Shape;407;p67"/>
          <p:cNvSpPr txBox="1"/>
          <p:nvPr/>
        </p:nvSpPr>
        <p:spPr>
          <a:xfrm>
            <a:off x="130500" y="1214000"/>
            <a:ext cx="9013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chemeClr val="hlink"/>
                </a:solidFill>
                <a:hlinkClick r:id="rId4"/>
              </a:rPr>
              <a:t>https://github.com/google-developer-training/android-fundamentals</a:t>
            </a:r>
            <a:endParaRPr sz="22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8" name="Google Shape;408;p67"/>
          <p:cNvSpPr txBox="1"/>
          <p:nvPr/>
        </p:nvSpPr>
        <p:spPr>
          <a:xfrm>
            <a:off x="130500" y="2017125"/>
            <a:ext cx="4053900" cy="1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Starter code and solutions for all the practicals and many of the challenges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ZIP of repository (or clone)</a:t>
            </a:r>
            <a:endParaRPr/>
          </a:p>
        </p:txBody>
      </p:sp>
      <p:sp>
        <p:nvSpPr>
          <p:cNvPr id="414" name="Google Shape;414;p6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5" name="Google Shape;415;p68"/>
          <p:cNvPicPr preferRelativeResize="0"/>
          <p:nvPr/>
        </p:nvPicPr>
        <p:blipFill rotWithShape="1">
          <a:blip r:embed="rId3">
            <a:alphaModFix/>
          </a:blip>
          <a:srcRect b="54918" l="13329" r="14384" t="12562"/>
          <a:stretch/>
        </p:blipFill>
        <p:spPr>
          <a:xfrm>
            <a:off x="424000" y="1016400"/>
            <a:ext cx="8296001" cy="3581376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68"/>
          <p:cNvSpPr/>
          <p:nvPr/>
        </p:nvSpPr>
        <p:spPr>
          <a:xfrm>
            <a:off x="432325" y="1035950"/>
            <a:ext cx="3695100" cy="318000"/>
          </a:xfrm>
          <a:prstGeom prst="rect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68"/>
          <p:cNvSpPr/>
          <p:nvPr/>
        </p:nvSpPr>
        <p:spPr>
          <a:xfrm>
            <a:off x="7439175" y="2811600"/>
            <a:ext cx="1229100" cy="318000"/>
          </a:xfrm>
          <a:prstGeom prst="rect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68"/>
          <p:cNvSpPr/>
          <p:nvPr/>
        </p:nvSpPr>
        <p:spPr>
          <a:xfrm>
            <a:off x="6571950" y="4057025"/>
            <a:ext cx="1229100" cy="318000"/>
          </a:xfrm>
          <a:prstGeom prst="rect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68"/>
          <p:cNvSpPr/>
          <p:nvPr/>
        </p:nvSpPr>
        <p:spPr>
          <a:xfrm>
            <a:off x="4392600" y="1015550"/>
            <a:ext cx="358800" cy="35880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1</a:t>
            </a:r>
            <a:endParaRPr b="1">
              <a:solidFill>
                <a:srgbClr val="FFFFFF"/>
              </a:solidFill>
            </a:endParaRPr>
          </a:p>
        </p:txBody>
      </p:sp>
      <p:cxnSp>
        <p:nvCxnSpPr>
          <p:cNvPr id="420" name="Google Shape;420;p68"/>
          <p:cNvCxnSpPr>
            <a:stCxn id="419" idx="2"/>
            <a:endCxn id="416" idx="3"/>
          </p:cNvCxnSpPr>
          <p:nvPr/>
        </p:nvCxnSpPr>
        <p:spPr>
          <a:xfrm rot="10800000">
            <a:off x="4127400" y="1194950"/>
            <a:ext cx="265200" cy="0"/>
          </a:xfrm>
          <a:prstGeom prst="straightConnector1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1" name="Google Shape;421;p68"/>
          <p:cNvSpPr/>
          <p:nvPr/>
        </p:nvSpPr>
        <p:spPr>
          <a:xfrm>
            <a:off x="7874325" y="2375575"/>
            <a:ext cx="358800" cy="35880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2</a:t>
            </a:r>
            <a:endParaRPr b="1">
              <a:solidFill>
                <a:srgbClr val="FFFFFF"/>
              </a:solidFill>
            </a:endParaRPr>
          </a:p>
        </p:txBody>
      </p:sp>
      <p:cxnSp>
        <p:nvCxnSpPr>
          <p:cNvPr id="422" name="Google Shape;422;p68"/>
          <p:cNvCxnSpPr>
            <a:stCxn id="421" idx="4"/>
            <a:endCxn id="417" idx="0"/>
          </p:cNvCxnSpPr>
          <p:nvPr/>
        </p:nvCxnSpPr>
        <p:spPr>
          <a:xfrm>
            <a:off x="8053725" y="2734375"/>
            <a:ext cx="0" cy="77100"/>
          </a:xfrm>
          <a:prstGeom prst="straightConnector1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3" name="Google Shape;423;p68"/>
          <p:cNvSpPr/>
          <p:nvPr/>
        </p:nvSpPr>
        <p:spPr>
          <a:xfrm>
            <a:off x="6965300" y="3621125"/>
            <a:ext cx="358800" cy="35880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3</a:t>
            </a:r>
            <a:endParaRPr b="1">
              <a:solidFill>
                <a:srgbClr val="FFFFFF"/>
              </a:solidFill>
            </a:endParaRPr>
          </a:p>
        </p:txBody>
      </p:sp>
      <p:cxnSp>
        <p:nvCxnSpPr>
          <p:cNvPr id="424" name="Google Shape;424;p68"/>
          <p:cNvCxnSpPr>
            <a:stCxn id="423" idx="4"/>
          </p:cNvCxnSpPr>
          <p:nvPr/>
        </p:nvCxnSpPr>
        <p:spPr>
          <a:xfrm>
            <a:off x="7144700" y="3979925"/>
            <a:ext cx="0" cy="77100"/>
          </a:xfrm>
          <a:prstGeom prst="straightConnector1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Get the most from the practicals</a:t>
            </a:r>
            <a:endParaRPr/>
          </a:p>
        </p:txBody>
      </p:sp>
      <p:sp>
        <p:nvSpPr>
          <p:cNvPr id="430" name="Google Shape;430;p69"/>
          <p:cNvSpPr txBox="1"/>
          <p:nvPr>
            <p:ph idx="1" type="body"/>
          </p:nvPr>
        </p:nvSpPr>
        <p:spPr>
          <a:xfrm>
            <a:off x="311700" y="1381075"/>
            <a:ext cx="8520600" cy="28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Complete each practical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Study and learn the corresponding concepts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Try completing the challenges</a:t>
            </a:r>
            <a:endParaRPr>
              <a:solidFill>
                <a:srgbClr val="0000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More detailed app that uses the concepts covered</a:t>
            </a:r>
            <a:endParaRPr>
              <a:solidFill>
                <a:srgbClr val="0000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Closer to real-world apps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31" name="Google Shape;431;p6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437" name="Google Shape;437;p70"/>
          <p:cNvSpPr txBox="1"/>
          <p:nvPr>
            <p:ph idx="1" type="body"/>
          </p:nvPr>
        </p:nvSpPr>
        <p:spPr>
          <a:xfrm>
            <a:off x="235500" y="1020075"/>
            <a:ext cx="8696400" cy="35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Official Android documentation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Get Android Studio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Create App Icons with Image Asset Studio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Official Android blog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Android Developers blog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I/O Codelabs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Stack Overflow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Android vocabulary</a:t>
            </a:r>
            <a:r>
              <a:rPr lang="en" sz="2000">
                <a:solidFill>
                  <a:schemeClr val="accent5"/>
                </a:solidFill>
              </a:rPr>
              <a:t> 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Developer Training website</a:t>
            </a:r>
            <a:endParaRPr sz="20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38" name="Google Shape;438;p7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7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even more</a:t>
            </a:r>
            <a:endParaRPr/>
          </a:p>
        </p:txBody>
      </p:sp>
      <p:sp>
        <p:nvSpPr>
          <p:cNvPr id="444" name="Google Shape;444;p71"/>
          <p:cNvSpPr txBox="1"/>
          <p:nvPr>
            <p:ph idx="1" type="body"/>
          </p:nvPr>
        </p:nvSpPr>
        <p:spPr>
          <a:xfrm>
            <a:off x="235500" y="1096275"/>
            <a:ext cx="8696400" cy="35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Code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 code for exercises on github</a:t>
            </a:r>
            <a:endParaRPr b="1"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Android code samples for developers</a:t>
            </a:r>
            <a:endParaRPr b="1" sz="2000">
              <a:solidFill>
                <a:schemeClr val="accent5"/>
              </a:solidFill>
            </a:endParaRPr>
          </a:p>
          <a:p>
            <a:pPr indent="-285750" lvl="0" marL="28575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-285750" lvl="0" marL="28575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Videos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Android Developer YouTube channel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Udacity online courses</a:t>
            </a:r>
            <a:endParaRPr sz="20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45" name="Google Shape;445;p7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4"/>
          <p:cNvSpPr txBox="1"/>
          <p:nvPr>
            <p:ph type="ctrTitle"/>
          </p:nvPr>
        </p:nvSpPr>
        <p:spPr>
          <a:xfrm>
            <a:off x="311700" y="1199850"/>
            <a:ext cx="8520600" cy="198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1.4 Resources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help you learn</a:t>
            </a:r>
            <a:endParaRPr/>
          </a:p>
        </p:txBody>
      </p:sp>
      <p:sp>
        <p:nvSpPr>
          <p:cNvPr id="282" name="Google Shape;282;p5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What's Next?</a:t>
            </a:r>
            <a:endParaRPr/>
          </a:p>
        </p:txBody>
      </p:sp>
      <p:sp>
        <p:nvSpPr>
          <p:cNvPr id="451" name="Google Shape;451;p7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2" name="Google Shape;452;p72"/>
          <p:cNvSpPr txBox="1"/>
          <p:nvPr/>
        </p:nvSpPr>
        <p:spPr>
          <a:xfrm>
            <a:off x="159300" y="2063725"/>
            <a:ext cx="8832300" cy="1383300"/>
          </a:xfrm>
          <a:prstGeom prst="rect">
            <a:avLst/>
          </a:prstGeom>
          <a:noFill/>
          <a:ln cap="flat" cmpd="sng" w="38100">
            <a:solidFill>
              <a:srgbClr val="4CAF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Concept Chapter: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1.4 Resources to help you learn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Practical: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1.4 Available resources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458" name="Google Shape;458;p7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7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0" name="Google Shape;460;p7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5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Contents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8" name="Google Shape;288;p55"/>
          <p:cNvSpPr txBox="1"/>
          <p:nvPr>
            <p:ph idx="1" type="body"/>
          </p:nvPr>
        </p:nvSpPr>
        <p:spPr>
          <a:xfrm>
            <a:off x="311700" y="1000075"/>
            <a:ext cx="839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Documentation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Tutorials and codelabs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Blogs and videos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Udacity courses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Source code for the practicals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9" name="Google Shape;289;p5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6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Official Documentation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5" name="Google Shape;295;p5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56"/>
          <p:cNvSpPr txBox="1"/>
          <p:nvPr/>
        </p:nvSpPr>
        <p:spPr>
          <a:xfrm>
            <a:off x="311688" y="1013525"/>
            <a:ext cx="4761900" cy="8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u="sng">
                <a:solidFill>
                  <a:schemeClr val="hlink"/>
                </a:solidFill>
                <a:hlinkClick r:id="rId3"/>
              </a:rPr>
              <a:t>developer.android.com</a:t>
            </a:r>
            <a:endParaRPr sz="3400"/>
          </a:p>
        </p:txBody>
      </p:sp>
      <p:pic>
        <p:nvPicPr>
          <p:cNvPr id="297" name="Google Shape;29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125" y="1680100"/>
            <a:ext cx="5763099" cy="291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57"/>
          <p:cNvPicPr preferRelativeResize="0"/>
          <p:nvPr/>
        </p:nvPicPr>
        <p:blipFill rotWithShape="1">
          <a:blip r:embed="rId3">
            <a:alphaModFix/>
          </a:blip>
          <a:srcRect b="71980" l="0" r="16715" t="8565"/>
          <a:stretch/>
        </p:blipFill>
        <p:spPr>
          <a:xfrm>
            <a:off x="152400" y="1575688"/>
            <a:ext cx="8888501" cy="1992124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57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Documentation Structure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4" name="Google Shape;304;p5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57"/>
          <p:cNvSpPr/>
          <p:nvPr/>
        </p:nvSpPr>
        <p:spPr>
          <a:xfrm>
            <a:off x="243650" y="2477247"/>
            <a:ext cx="787200" cy="2373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57"/>
          <p:cNvSpPr/>
          <p:nvPr/>
        </p:nvSpPr>
        <p:spPr>
          <a:xfrm>
            <a:off x="243650" y="2811743"/>
            <a:ext cx="787200" cy="2373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57"/>
          <p:cNvSpPr/>
          <p:nvPr/>
        </p:nvSpPr>
        <p:spPr>
          <a:xfrm>
            <a:off x="243650" y="3176125"/>
            <a:ext cx="874500" cy="2373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57"/>
          <p:cNvSpPr/>
          <p:nvPr/>
        </p:nvSpPr>
        <p:spPr>
          <a:xfrm>
            <a:off x="2189075" y="2068150"/>
            <a:ext cx="6645300" cy="1345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" name="Google Shape;309;p57"/>
          <p:cNvCxnSpPr>
            <a:stCxn id="310" idx="1"/>
            <a:endCxn id="305" idx="3"/>
          </p:cNvCxnSpPr>
          <p:nvPr/>
        </p:nvCxnSpPr>
        <p:spPr>
          <a:xfrm flipH="1">
            <a:off x="1030800" y="2387800"/>
            <a:ext cx="747000" cy="2082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1" name="Google Shape;311;p57"/>
          <p:cNvCxnSpPr>
            <a:stCxn id="312" idx="1"/>
            <a:endCxn id="306" idx="3"/>
          </p:cNvCxnSpPr>
          <p:nvPr/>
        </p:nvCxnSpPr>
        <p:spPr>
          <a:xfrm rot="10800000">
            <a:off x="1030800" y="2930500"/>
            <a:ext cx="747000" cy="927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3" name="Google Shape;313;p57"/>
          <p:cNvCxnSpPr>
            <a:stCxn id="314" idx="1"/>
            <a:endCxn id="307" idx="3"/>
          </p:cNvCxnSpPr>
          <p:nvPr/>
        </p:nvCxnSpPr>
        <p:spPr>
          <a:xfrm rot="10800000">
            <a:off x="1118100" y="3294900"/>
            <a:ext cx="659700" cy="8280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0" name="Google Shape;310;p57"/>
          <p:cNvSpPr txBox="1"/>
          <p:nvPr/>
        </p:nvSpPr>
        <p:spPr>
          <a:xfrm>
            <a:off x="1777800" y="2145100"/>
            <a:ext cx="6530400" cy="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DESIGN - UX approach using “Material Design”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57"/>
          <p:cNvSpPr txBox="1"/>
          <p:nvPr/>
        </p:nvSpPr>
        <p:spPr>
          <a:xfrm>
            <a:off x="1777800" y="2802100"/>
            <a:ext cx="65820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DEVELOP</a:t>
            </a: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 - Software Developer Information, trainings, tutorials, sample code, reference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57"/>
          <p:cNvSpPr txBox="1"/>
          <p:nvPr/>
        </p:nvSpPr>
        <p:spPr>
          <a:xfrm>
            <a:off x="1777800" y="3836550"/>
            <a:ext cx="6582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DISTRIBUTE</a:t>
            </a: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 - Delivering apps to users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57"/>
          <p:cNvSpPr/>
          <p:nvPr/>
        </p:nvSpPr>
        <p:spPr>
          <a:xfrm>
            <a:off x="7135925" y="1575702"/>
            <a:ext cx="1803600" cy="3897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6" name="Google Shape;316;p57"/>
          <p:cNvCxnSpPr/>
          <p:nvPr/>
        </p:nvCxnSpPr>
        <p:spPr>
          <a:xfrm>
            <a:off x="6178625" y="1392477"/>
            <a:ext cx="957300" cy="3897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7" name="Google Shape;317;p57"/>
          <p:cNvSpPr txBox="1"/>
          <p:nvPr/>
        </p:nvSpPr>
        <p:spPr>
          <a:xfrm>
            <a:off x="4996025" y="1090300"/>
            <a:ext cx="1182600" cy="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Search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Stackoverflow.com</a:t>
            </a:r>
            <a:endParaRPr/>
          </a:p>
        </p:txBody>
      </p:sp>
      <p:sp>
        <p:nvSpPr>
          <p:cNvPr id="323" name="Google Shape;323;p5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4" name="Google Shape;324;p58"/>
          <p:cNvPicPr preferRelativeResize="0"/>
          <p:nvPr/>
        </p:nvPicPr>
        <p:blipFill rotWithShape="1">
          <a:blip r:embed="rId3">
            <a:alphaModFix/>
          </a:blip>
          <a:srcRect b="64815" l="0" r="21048" t="0"/>
          <a:stretch/>
        </p:blipFill>
        <p:spPr>
          <a:xfrm>
            <a:off x="311700" y="2580350"/>
            <a:ext cx="6361975" cy="1971676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58"/>
          <p:cNvSpPr txBox="1"/>
          <p:nvPr/>
        </p:nvSpPr>
        <p:spPr>
          <a:xfrm>
            <a:off x="203925" y="1592975"/>
            <a:ext cx="8744400" cy="84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Question/Answer format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Android, Java language, other programming topics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58"/>
          <p:cNvSpPr txBox="1"/>
          <p:nvPr/>
        </p:nvSpPr>
        <p:spPr>
          <a:xfrm>
            <a:off x="203925" y="980575"/>
            <a:ext cx="703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stackoverflow.com/questions/ tagged/android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Official Android Blog</a:t>
            </a:r>
            <a:endParaRPr/>
          </a:p>
        </p:txBody>
      </p:sp>
      <p:sp>
        <p:nvSpPr>
          <p:cNvPr id="332" name="Google Shape;332;p5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59"/>
          <p:cNvSpPr txBox="1"/>
          <p:nvPr/>
        </p:nvSpPr>
        <p:spPr>
          <a:xfrm>
            <a:off x="203925" y="1138950"/>
            <a:ext cx="45936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android.googleblog.com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4" name="Google Shape;334;p59"/>
          <p:cNvSpPr txBox="1"/>
          <p:nvPr/>
        </p:nvSpPr>
        <p:spPr>
          <a:xfrm>
            <a:off x="203925" y="1669175"/>
            <a:ext cx="87444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News, features, high-level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5" name="Google Shape;335;p59"/>
          <p:cNvPicPr preferRelativeResize="0"/>
          <p:nvPr/>
        </p:nvPicPr>
        <p:blipFill rotWithShape="1">
          <a:blip r:embed="rId4">
            <a:alphaModFix/>
          </a:blip>
          <a:srcRect b="67584" l="0" r="1244" t="7497"/>
          <a:stretch/>
        </p:blipFill>
        <p:spPr>
          <a:xfrm>
            <a:off x="109575" y="2318075"/>
            <a:ext cx="8911575" cy="228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Android Developers Blog</a:t>
            </a:r>
            <a:endParaRPr/>
          </a:p>
        </p:txBody>
      </p:sp>
      <p:sp>
        <p:nvSpPr>
          <p:cNvPr id="341" name="Google Shape;341;p6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2" name="Google Shape;342;p60"/>
          <p:cNvPicPr preferRelativeResize="0"/>
          <p:nvPr/>
        </p:nvPicPr>
        <p:blipFill rotWithShape="1">
          <a:blip r:embed="rId3">
            <a:alphaModFix/>
          </a:blip>
          <a:srcRect b="62154" l="0" r="0" t="0"/>
          <a:stretch/>
        </p:blipFill>
        <p:spPr>
          <a:xfrm>
            <a:off x="98150" y="2687620"/>
            <a:ext cx="8923000" cy="1888479"/>
          </a:xfrm>
          <a:prstGeom prst="rect">
            <a:avLst/>
          </a:prstGeom>
          <a:noFill/>
          <a:ln cap="flat" cmpd="sng" w="9525">
            <a:solidFill>
              <a:srgbClr val="4CAF5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3" name="Google Shape;343;p60"/>
          <p:cNvSpPr txBox="1"/>
          <p:nvPr/>
        </p:nvSpPr>
        <p:spPr>
          <a:xfrm>
            <a:off x="203925" y="1138950"/>
            <a:ext cx="52776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4"/>
              </a:rPr>
              <a:t>android-developers.blogspot.com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4" name="Google Shape;344;p60"/>
          <p:cNvSpPr txBox="1"/>
          <p:nvPr/>
        </p:nvSpPr>
        <p:spPr>
          <a:xfrm>
            <a:off x="203925" y="1669175"/>
            <a:ext cx="8744400" cy="86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News, updates, developer stories, and articles on how to make your app successful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Android Developers YouTube Channel</a:t>
            </a:r>
            <a:endParaRPr/>
          </a:p>
        </p:txBody>
      </p:sp>
      <p:sp>
        <p:nvSpPr>
          <p:cNvPr id="350" name="Google Shape;350;p6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1" name="Google Shape;351;p61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Android Developers YouTube channel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2" name="Google Shape;352;p61"/>
          <p:cNvSpPr txBox="1"/>
          <p:nvPr/>
        </p:nvSpPr>
        <p:spPr>
          <a:xfrm>
            <a:off x="203925" y="1592975"/>
            <a:ext cx="8891100" cy="718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News, tools, how to, and playlists around specific themes, such as Android Developer Patterns, Android Developer Stories, and Android Performance Patterns</a:t>
            </a:r>
            <a:endParaRPr sz="18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61"/>
          <p:cNvSpPr/>
          <p:nvPr/>
        </p:nvSpPr>
        <p:spPr>
          <a:xfrm>
            <a:off x="6264575" y="2430775"/>
            <a:ext cx="334500" cy="277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4" name="Google Shape;354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377025"/>
            <a:ext cx="7346510" cy="213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